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8" r:id="rId3"/>
    <p:sldMasterId id="2147483669" r:id="rId4"/>
  </p:sldMasterIdLst>
  <p:notesMasterIdLst>
    <p:notesMasterId r:id="rId6"/>
  </p:notesMasterIdLst>
  <p:sldIdLst>
    <p:sldId id="257" r:id="rId5"/>
    <p:sldId id="1011" r:id="rId7"/>
    <p:sldId id="258" r:id="rId8"/>
    <p:sldId id="1012" r:id="rId9"/>
    <p:sldId id="1013" r:id="rId10"/>
    <p:sldId id="1014" r:id="rId11"/>
    <p:sldId id="1015" r:id="rId12"/>
    <p:sldId id="1016" r:id="rId13"/>
    <p:sldId id="1017" r:id="rId14"/>
    <p:sldId id="1020" r:id="rId15"/>
    <p:sldId id="4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DEE"/>
    <a:srgbClr val="FFF5C2"/>
    <a:srgbClr val="FDD203"/>
    <a:srgbClr val="F6DAAC"/>
    <a:srgbClr val="FF6600"/>
    <a:srgbClr val="FFEFBD"/>
    <a:srgbClr val="AFEAFF"/>
    <a:srgbClr val="FFCC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971" autoAdjust="0"/>
  </p:normalViewPr>
  <p:slideViewPr>
    <p:cSldViewPr snapToGrid="0">
      <p:cViewPr varScale="1">
        <p:scale>
          <a:sx n="106" d="100"/>
          <a:sy n="106" d="100"/>
        </p:scale>
        <p:origin x="544" y="176"/>
      </p:cViewPr>
      <p:guideLst>
        <p:guide orient="horz" pos="2150"/>
        <p:guide pos="3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66B9-DE10-4265-ACFA-48B03B755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E4630-0CA2-4B64-8878-98E1AA776F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B179994-BF23-41FF-95DD-54B6DAA2C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1040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1040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E4630-0CA2-4B64-8878-98E1AA776F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B29-0C65-4C87-9593-E27F60308C0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6C-BD07-4FBB-B058-AB91DA0D726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029"/>
            <a:ext cx="10515600" cy="51129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1CE7-D6FC-407B-9EBC-F6F663B9A8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0061"/>
            <a:ext cx="5181600" cy="50469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7313"/>
            <a:ext cx="5181600" cy="50296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C37-45B8-4043-AA3A-BB5B69F9D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032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18582"/>
            <a:ext cx="5157787" cy="417108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1032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018582"/>
            <a:ext cx="5183188" cy="41710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6E64-AEEF-4C89-898F-9B6398B65D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0FD-9E81-4F3C-841A-A3F58E2586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2342"/>
            <a:ext cx="3932237" cy="985057"/>
          </a:xfrm>
        </p:spPr>
        <p:txBody>
          <a:bodyPr anchor="b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72342"/>
            <a:ext cx="6172200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441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9AA8-58EE-4A6B-B0E9-6BD9785F9F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78304"/>
            <a:ext cx="10515600" cy="50986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4B1-282B-4BE9-8A5E-5D4864ACC7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25177" y="1026546"/>
            <a:ext cx="1128624" cy="5150425"/>
          </a:xfrm>
        </p:spPr>
        <p:txBody>
          <a:bodyPr vert="eaVert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035172"/>
            <a:ext cx="9248952" cy="51417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1F3-101C-4C14-9420-A5C6868139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9406"/>
            <a:ext cx="10515600" cy="48014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8E9-8ABC-426A-914D-D6252B1E8D4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3"/>
          </p:nvPr>
        </p:nvSpPr>
        <p:spPr>
          <a:xfrm>
            <a:off x="826697" y="1103494"/>
            <a:ext cx="10515600" cy="5127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C8DC-23BB-4E94-9F79-C96EB59924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029"/>
            <a:ext cx="10515600" cy="51129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6F3B-BA95-4311-857D-4FB029A13D3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286C-BD07-4FBB-B058-AB91DA0D726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029"/>
            <a:ext cx="10515600" cy="51129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1CE7-D6FC-407B-9EBC-F6F663B9A8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0061"/>
            <a:ext cx="5181600" cy="50469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7313"/>
            <a:ext cx="5181600" cy="50296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EC37-45B8-4043-AA3A-BB5B69F9D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032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18582"/>
            <a:ext cx="5157787" cy="417108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1032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018582"/>
            <a:ext cx="5183188" cy="41710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6E64-AEEF-4C89-898F-9B6398B65D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0FD-9E81-4F3C-841A-A3F58E2586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2342"/>
            <a:ext cx="3932237" cy="985057"/>
          </a:xfrm>
        </p:spPr>
        <p:txBody>
          <a:bodyPr anchor="b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72342"/>
            <a:ext cx="6172200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441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9AA8-58EE-4A6B-B0E9-6BD9785F9F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78304"/>
            <a:ext cx="10515600" cy="50986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4B1-282B-4BE9-8A5E-5D4864ACC7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25177" y="1026546"/>
            <a:ext cx="1128624" cy="5150425"/>
          </a:xfrm>
        </p:spPr>
        <p:txBody>
          <a:bodyPr vert="eaVert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035172"/>
            <a:ext cx="9248952" cy="51417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1F3-101C-4C14-9420-A5C6868139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9406"/>
            <a:ext cx="10515600" cy="48014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8E9-8ABC-426A-914D-D6252B1E8D4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3"/>
          </p:nvPr>
        </p:nvSpPr>
        <p:spPr>
          <a:xfrm>
            <a:off x="826697" y="1103494"/>
            <a:ext cx="10515600" cy="5127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C8DC-23BB-4E94-9F79-C96EB59924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0061"/>
            <a:ext cx="5181600" cy="50469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7313"/>
            <a:ext cx="5181600" cy="50296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88B-54CB-4C92-80ED-0A35C867C73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032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18582"/>
            <a:ext cx="5157787" cy="417108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1032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018582"/>
            <a:ext cx="5183188" cy="41710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AC8D-380E-44CB-A190-F4C62E379C4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0FB5-9E04-445C-8446-864DB0D808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2342"/>
            <a:ext cx="3932237" cy="985057"/>
          </a:xfrm>
        </p:spPr>
        <p:txBody>
          <a:bodyPr anchor="b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72342"/>
            <a:ext cx="6172200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441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75A-C0F1-4548-A6B8-5DD8F13A73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78304"/>
            <a:ext cx="10515600" cy="50986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0920-7548-4E87-BABB-D23C04369A4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25177" y="1026546"/>
            <a:ext cx="1128624" cy="5150425"/>
          </a:xfrm>
        </p:spPr>
        <p:txBody>
          <a:bodyPr vert="eaVert"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035172"/>
            <a:ext cx="9248952" cy="51417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E8F8-13CF-440B-81A3-FA9E51FB806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9406"/>
            <a:ext cx="10515600" cy="48014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7F1B-FBC1-4FFC-AF31-86A9F537B46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3"/>
          </p:nvPr>
        </p:nvSpPr>
        <p:spPr>
          <a:xfrm>
            <a:off x="826697" y="1103494"/>
            <a:ext cx="10515600" cy="5127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16.9 - 新标准 - 仅logo.jpg16.9 - 新标准 - 仅logo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2226" y="639"/>
            <a:ext cx="12189460" cy="6856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2353"/>
            <a:ext cx="10515600" cy="511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A6A7-0C89-4801-B1EE-1E7B9702816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 descr="8%透明度 拷贝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81394" y="3827782"/>
            <a:ext cx="3619500" cy="3038475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1160" y="78743"/>
            <a:ext cx="1076325" cy="847725"/>
          </a:xfrm>
          <a:prstGeom prst="rect">
            <a:avLst/>
          </a:prstGeom>
        </p:spPr>
      </p:pic>
      <p:pic>
        <p:nvPicPr>
          <p:cNvPr id="13" name="图片 12" descr="矢量智能对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70720" y="226695"/>
            <a:ext cx="22098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16.9 - 新标准 - 仅logo.jpg16.9 - 新标准 - 仅logo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2226" y="639"/>
            <a:ext cx="12189460" cy="6856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2353"/>
            <a:ext cx="10515600" cy="511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F860-5546-4D28-9525-65187E4228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 descr="8%透明度 拷贝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81394" y="3827782"/>
            <a:ext cx="3619500" cy="3038475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1160" y="78743"/>
            <a:ext cx="1076325" cy="847725"/>
          </a:xfrm>
          <a:prstGeom prst="rect">
            <a:avLst/>
          </a:prstGeom>
        </p:spPr>
      </p:pic>
      <p:pic>
        <p:nvPicPr>
          <p:cNvPr id="13" name="图片 12" descr="矢量智能对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70720" y="226695"/>
            <a:ext cx="22098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16.9 - 新标准 - 仅logo.jpg16.9 - 新标准 - 仅logo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2226" y="639"/>
            <a:ext cx="12189460" cy="6856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1229" y="136523"/>
            <a:ext cx="8023658" cy="78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2353"/>
            <a:ext cx="10515600" cy="511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F860-5546-4D28-9525-65187E4228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 descr="8%透明度 拷贝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81394" y="3827782"/>
            <a:ext cx="3619500" cy="3038475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1160" y="78743"/>
            <a:ext cx="1076325" cy="847725"/>
          </a:xfrm>
          <a:prstGeom prst="rect">
            <a:avLst/>
          </a:prstGeom>
        </p:spPr>
      </p:pic>
      <p:pic>
        <p:nvPicPr>
          <p:cNvPr id="13" name="图片 12" descr="矢量智能对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70720" y="226695"/>
            <a:ext cx="220980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.jpeg"/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1.jpeg"/><Relationship Id="rId6" Type="http://schemas.openxmlformats.org/officeDocument/2006/relationships/image" Target="../media/image19.jpeg"/><Relationship Id="rId5" Type="http://schemas.openxmlformats.org/officeDocument/2006/relationships/tags" Target="../tags/tag4.xml"/><Relationship Id="rId4" Type="http://schemas.openxmlformats.org/officeDocument/2006/relationships/image" Target="../media/image10.jpeg"/><Relationship Id="rId3" Type="http://schemas.openxmlformats.org/officeDocument/2006/relationships/tags" Target="../tags/tag3.xml"/><Relationship Id="rId2" Type="http://schemas.openxmlformats.org/officeDocument/2006/relationships/image" Target="../media/image20.jpe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2.jpeg"/><Relationship Id="rId3" Type="http://schemas.openxmlformats.org/officeDocument/2006/relationships/tags" Target="../tags/tag6.xml"/><Relationship Id="rId2" Type="http://schemas.openxmlformats.org/officeDocument/2006/relationships/image" Target="../media/image11.jpe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848419" y="4641554"/>
            <a:ext cx="40892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主讲人：潘虹宇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日    期：  </a:t>
            </a:r>
            <a:r>
              <a:rPr lang="en-US" altLang="zh-CN" sz="2400" dirty="0"/>
              <a:t>2020 </a:t>
            </a:r>
            <a:r>
              <a:rPr lang="zh-CN" altLang="en-US" sz="2400" dirty="0"/>
              <a:t>年 </a:t>
            </a:r>
            <a:r>
              <a:rPr lang="en-US" altLang="zh-CN" sz="2400" dirty="0"/>
              <a:t>9</a:t>
            </a:r>
            <a:r>
              <a:rPr lang="zh-CN" altLang="en-US" sz="2400" dirty="0"/>
              <a:t>月</a:t>
            </a: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6302" y="1752097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zh-CN" altLang="en-US" b="1" dirty="0"/>
              <a:t>第七次全国人口普查</a:t>
            </a:r>
            <a:br>
              <a:rPr kumimoji="1" lang="en-US" altLang="zh-CN" b="1" dirty="0"/>
            </a:br>
            <a:r>
              <a:rPr kumimoji="1" lang="zh-CN" altLang="zh-CN" b="1" dirty="0"/>
              <a:t>自主填报流程简介</a:t>
            </a:r>
            <a:br>
              <a:rPr kumimoji="1" lang="en-US" altLang="zh-CN" b="1" dirty="0"/>
            </a:br>
            <a:endParaRPr kumimoji="1" lang="zh-CN" altLang="en-US" sz="36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五、常见问题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690880" y="1226820"/>
            <a:ext cx="112623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/>
              <a:t>6</a:t>
            </a:r>
            <a:r>
              <a:rPr lang="zh-CN" altLang="en-US" sz="2400"/>
              <a:t>、自主填报审核不通过怎么办？</a:t>
            </a:r>
            <a:endParaRPr lang="zh-CN" altLang="en-US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/>
              <a:t>请根据红色提示信息进行修改确认，核实后修改或确认上报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sz="2400"/>
              <a:t>7</a:t>
            </a:r>
            <a:r>
              <a:rPr lang="zh-CN" altLang="en-US" sz="2400"/>
              <a:t>、</a:t>
            </a:r>
            <a:r>
              <a:rPr lang="zh-CN" altLang="en-US" sz="2400">
                <a:sym typeface="+mn-ea"/>
              </a:rPr>
              <a:t>自主填报时限</a:t>
            </a:r>
            <a:endParaRPr lang="zh-CN" altLang="en-US" sz="2400">
              <a:sym typeface="+mn-ea"/>
            </a:endParaRPr>
          </a:p>
          <a:p>
            <a:pPr algn="l"/>
            <a:r>
              <a:rPr lang="en-US" altLang="zh-CN" sz="2400">
                <a:sym typeface="+mn-ea"/>
              </a:rPr>
              <a:t>——10</a:t>
            </a:r>
            <a:r>
              <a:rPr lang="zh-CN" altLang="en-US" sz="2400">
                <a:sym typeface="+mn-ea"/>
              </a:rPr>
              <a:t>月</a:t>
            </a:r>
            <a:r>
              <a:rPr lang="en-US" altLang="zh-CN" sz="2400">
                <a:sym typeface="+mn-ea"/>
              </a:rPr>
              <a:t>11</a:t>
            </a:r>
            <a:r>
              <a:rPr lang="zh-CN" altLang="en-US" sz="2400">
                <a:sym typeface="+mn-ea"/>
              </a:rPr>
              <a:t>日至</a:t>
            </a:r>
            <a:r>
              <a:rPr lang="en-US" altLang="zh-CN" sz="2400">
                <a:sym typeface="+mn-ea"/>
              </a:rPr>
              <a:t>11</a:t>
            </a:r>
            <a:r>
              <a:rPr lang="zh-CN" altLang="en-US" sz="2400">
                <a:sym typeface="+mn-ea"/>
              </a:rPr>
              <a:t>月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日。对于未完成填报的自主填报户，</a:t>
            </a:r>
            <a:r>
              <a:rPr lang="en-US" altLang="zh-CN" sz="2400">
                <a:sym typeface="+mn-ea"/>
              </a:rPr>
              <a:t>11</a:t>
            </a:r>
            <a:r>
              <a:rPr lang="zh-CN" altLang="en-US" sz="2400">
                <a:sym typeface="+mn-ea"/>
              </a:rPr>
              <a:t>月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日后普查员会上门补充填报</a:t>
            </a:r>
            <a:endParaRPr lang="zh-CN" altLang="en-US" sz="2400"/>
          </a:p>
          <a:p>
            <a:pPr algn="l"/>
            <a:endParaRPr lang="zh-CN" altLang="en-US" sz="2400" dirty="0">
              <a:solidFill>
                <a:prstClr val="black"/>
              </a:solidFill>
              <a:sym typeface="+mn-ea"/>
            </a:endParaRPr>
          </a:p>
          <a:p>
            <a:pPr algn="l"/>
            <a:r>
              <a:rPr lang="en-US" altLang="zh-CN" sz="2400"/>
              <a:t>8</a:t>
            </a:r>
            <a:r>
              <a:rPr lang="zh-CN" altLang="en-US" sz="2400"/>
              <a:t>、只能由申报人一人完成</a:t>
            </a:r>
            <a:r>
              <a:rPr lang="zh-CN" altLang="en-US" sz="2400">
                <a:sym typeface="+mn-ea"/>
              </a:rPr>
              <a:t>自主填报吗？</a:t>
            </a:r>
            <a:endParaRPr lang="zh-CN" altLang="en-US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/>
              <a:t>可代替他人进行填报，需输入</a:t>
            </a:r>
            <a:r>
              <a:rPr lang="en-US" altLang="zh-CN" sz="2400"/>
              <a:t>12</a:t>
            </a:r>
            <a:r>
              <a:rPr lang="zh-CN" altLang="en-US" sz="2400"/>
              <a:t>位</a:t>
            </a:r>
            <a:r>
              <a:rPr lang="zh-CN" altLang="en-US" sz="2400"/>
              <a:t>自主填报码和绑定的申报人手机号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9</a:t>
            </a:r>
            <a:r>
              <a:rPr lang="zh-CN" altLang="en-US" sz="2400"/>
              <a:t>、港澳台居民和外籍人员可以自主登记吗？</a:t>
            </a:r>
            <a:endParaRPr lang="zh-CN" altLang="en-US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/>
              <a:t>不可以。港澳台居民和外籍人员只能由普查指导员或普查员入户填报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zh-CN" altLang="en-US" dirty="0"/>
              <a:t>谢  谢！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7075" y="2071370"/>
            <a:ext cx="706310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、一户一码：直接扫码普查员提供的二维码</a:t>
            </a:r>
            <a:endParaRPr lang="zh-CN" altLang="en-US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、公共二维码：需输入自主填报码和初始密码</a:t>
            </a:r>
            <a:endParaRPr lang="en-US" altLang="zh-CN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821592" y="209261"/>
            <a:ext cx="3840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自主填报的两种方式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01644"/>
            <a:ext cx="2380112" cy="515470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63025" y="2218690"/>
            <a:ext cx="1674495" cy="13163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99830" y="3941445"/>
            <a:ext cx="2019300" cy="6280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2" idx="1"/>
          </p:cNvCxnSpPr>
          <p:nvPr/>
        </p:nvCxnSpPr>
        <p:spPr>
          <a:xfrm>
            <a:off x="6785610" y="2359025"/>
            <a:ext cx="2177415" cy="51816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5" idx="1"/>
          </p:cNvCxnSpPr>
          <p:nvPr/>
        </p:nvCxnSpPr>
        <p:spPr>
          <a:xfrm flipV="1">
            <a:off x="7079615" y="4255770"/>
            <a:ext cx="1720215" cy="23749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0sheji_linggan_133842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39025" y="1076325"/>
            <a:ext cx="2860040" cy="470535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23300" y="6356353"/>
            <a:ext cx="2743200" cy="365125"/>
          </a:xfrm>
        </p:spPr>
        <p:txBody>
          <a:bodyPr/>
          <a:lstStyle/>
          <a:p>
            <a:fld id="{CCE45170-27BB-4293-9229-52001C2A7E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一、普查对象前期准备</a:t>
            </a:r>
            <a:endParaRPr lang="zh-CN" altLang="en-US" sz="3200" dirty="0"/>
          </a:p>
        </p:txBody>
      </p:sp>
      <p:pic>
        <p:nvPicPr>
          <p:cNvPr id="7" name="图片 6" descr="Screenshot_20200918_152733_com.tencent.wework"/>
          <p:cNvPicPr>
            <a:picLocks noChangeAspect="1"/>
          </p:cNvPicPr>
          <p:nvPr/>
        </p:nvPicPr>
        <p:blipFill>
          <a:blip r:embed="rId3"/>
          <a:srcRect r="-649" b="11599"/>
          <a:stretch>
            <a:fillRect/>
          </a:stretch>
        </p:blipFill>
        <p:spPr>
          <a:xfrm>
            <a:off x="2574290" y="1151890"/>
            <a:ext cx="2460625" cy="45542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41245" y="5911850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①自主填报码</a:t>
            </a:r>
            <a:endParaRPr lang="zh-CN" altLang="en-US"/>
          </a:p>
          <a:p>
            <a:r>
              <a:rPr lang="zh-CN" altLang="en-US"/>
              <a:t>（普查员上门摸底后提供）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06005" y="591185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②一部装有微信的智能手机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1943100"/>
            <a:ext cx="278130" cy="278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二、自主填报操作</a:t>
            </a:r>
            <a:r>
              <a:rPr lang="en-US" altLang="zh-CN" sz="3200" dirty="0"/>
              <a:t>——</a:t>
            </a:r>
            <a:r>
              <a:rPr lang="zh-CN" altLang="en-US" sz="3200" dirty="0"/>
              <a:t>一户一码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1089835" y="6276995"/>
            <a:ext cx="24688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①微信扫描自主填报码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296" y="6276995"/>
            <a:ext cx="20116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②授权绑定手机号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3" name="图片 12" descr="Screenshot_20200923_092029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745" y="1005840"/>
            <a:ext cx="2420620" cy="5111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984474"/>
            <a:ext cx="2380112" cy="515470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30985" y="2001520"/>
            <a:ext cx="1674495" cy="13163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784591" y="6276995"/>
            <a:ext cx="17830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③进入人普页面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549017" y="3003792"/>
            <a:ext cx="441702" cy="410706"/>
            <a:chOff x="3401879" y="2510725"/>
            <a:chExt cx="441702" cy="410706"/>
          </a:xfrm>
        </p:grpSpPr>
        <p:sp>
          <p:nvSpPr>
            <p:cNvPr id="41" name="椭圆 40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图片 20" descr="Screenshot_20200923_092029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540" y="1005840"/>
            <a:ext cx="2420620" cy="5111750"/>
          </a:xfrm>
          <a:prstGeom prst="rect">
            <a:avLst/>
          </a:prstGeom>
        </p:spPr>
      </p:pic>
      <p:cxnSp>
        <p:nvCxnSpPr>
          <p:cNvPr id="43" name="直接箭头连接符 42"/>
          <p:cNvCxnSpPr>
            <a:stCxn id="42" idx="6"/>
          </p:cNvCxnSpPr>
          <p:nvPr/>
        </p:nvCxnSpPr>
        <p:spPr bwMode="auto">
          <a:xfrm>
            <a:off x="2865593" y="3209145"/>
            <a:ext cx="19591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45" name="组合 44"/>
          <p:cNvGrpSpPr/>
          <p:nvPr/>
        </p:nvGrpSpPr>
        <p:grpSpPr>
          <a:xfrm>
            <a:off x="6796592" y="5741520"/>
            <a:ext cx="441702" cy="410706"/>
            <a:chOff x="3401879" y="2510725"/>
            <a:chExt cx="441702" cy="410706"/>
          </a:xfrm>
        </p:grpSpPr>
        <p:sp>
          <p:nvSpPr>
            <p:cNvPr id="46" name="椭圆 45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 bwMode="auto">
          <a:xfrm>
            <a:off x="7113168" y="5946873"/>
            <a:ext cx="132115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14" name="图片 13" descr="Screenshot_20200923_092037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705" y="1005840"/>
            <a:ext cx="2473325" cy="52317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785610" y="5311140"/>
            <a:ext cx="421640" cy="3067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796405" y="5311140"/>
            <a:ext cx="421640" cy="3067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shot_20200923_092051_com.tencent.mm"/>
          <p:cNvPicPr>
            <a:picLocks noChangeAspect="1"/>
          </p:cNvPicPr>
          <p:nvPr/>
        </p:nvPicPr>
        <p:blipFill>
          <a:blip r:embed="rId1"/>
          <a:srcRect l="519" t="3821"/>
          <a:stretch>
            <a:fillRect/>
          </a:stretch>
        </p:blipFill>
        <p:spPr>
          <a:xfrm>
            <a:off x="375285" y="1005205"/>
            <a:ext cx="2477135" cy="5189220"/>
          </a:xfrm>
          <a:prstGeom prst="rect">
            <a:avLst/>
          </a:prstGeom>
        </p:spPr>
      </p:pic>
      <p:pic>
        <p:nvPicPr>
          <p:cNvPr id="3" name="图片 2" descr="Screenshot_20200923_092946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20" y="1005205"/>
            <a:ext cx="2445385" cy="51898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二、自主填报操作</a:t>
            </a:r>
            <a:r>
              <a:rPr lang="en-US" altLang="zh-CN" sz="3200" dirty="0"/>
              <a:t>——</a:t>
            </a:r>
            <a:r>
              <a:rPr lang="zh-CN" altLang="en-US" sz="3200" dirty="0"/>
              <a:t>一户一码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951405" y="6276360"/>
            <a:ext cx="13258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④开始填报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69986" y="6276360"/>
            <a:ext cx="15544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⑤填写户信息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30386" y="6224925"/>
            <a:ext cx="22402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⑦首先填写户主信息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85417" y="5670792"/>
            <a:ext cx="441702" cy="410706"/>
            <a:chOff x="3401879" y="2510725"/>
            <a:chExt cx="441702" cy="410706"/>
          </a:xfrm>
        </p:grpSpPr>
        <p:sp>
          <p:nvSpPr>
            <p:cNvPr id="41" name="椭圆 40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 descr="Screenshot_20200923_130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50" y="1005205"/>
            <a:ext cx="2475865" cy="5189220"/>
          </a:xfrm>
          <a:prstGeom prst="rect">
            <a:avLst/>
          </a:prstGeom>
        </p:spPr>
      </p:pic>
      <p:cxnSp>
        <p:nvCxnSpPr>
          <p:cNvPr id="43" name="直接箭头连接符 42"/>
          <p:cNvCxnSpPr/>
          <p:nvPr/>
        </p:nvCxnSpPr>
        <p:spPr bwMode="auto">
          <a:xfrm>
            <a:off x="2002155" y="5876290"/>
            <a:ext cx="1396365" cy="146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45" name="组合 44"/>
          <p:cNvGrpSpPr/>
          <p:nvPr/>
        </p:nvGrpSpPr>
        <p:grpSpPr>
          <a:xfrm>
            <a:off x="5297992" y="5741520"/>
            <a:ext cx="441702" cy="410706"/>
            <a:chOff x="3401879" y="2510725"/>
            <a:chExt cx="441702" cy="410706"/>
          </a:xfrm>
        </p:grpSpPr>
        <p:sp>
          <p:nvSpPr>
            <p:cNvPr id="46" name="椭圆 45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 bwMode="auto">
          <a:xfrm>
            <a:off x="5614035" y="5946775"/>
            <a:ext cx="671830" cy="6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7" name="图片 6" descr="Screenshot_20200923_092959_com.tencent.m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655" y="1005205"/>
            <a:ext cx="2491740" cy="52711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71590" y="2030730"/>
            <a:ext cx="2362200" cy="46609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71590" y="2969895"/>
            <a:ext cx="2362200" cy="6604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71590" y="4076065"/>
            <a:ext cx="2362200" cy="3054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71590" y="4799965"/>
            <a:ext cx="2362200" cy="4064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9" idx="2"/>
            <a:endCxn id="10" idx="0"/>
          </p:cNvCxnSpPr>
          <p:nvPr/>
        </p:nvCxnSpPr>
        <p:spPr>
          <a:xfrm>
            <a:off x="7552690" y="2496820"/>
            <a:ext cx="0" cy="4730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0" idx="2"/>
            <a:endCxn id="11" idx="0"/>
          </p:cNvCxnSpPr>
          <p:nvPr/>
        </p:nvCxnSpPr>
        <p:spPr>
          <a:xfrm>
            <a:off x="7552690" y="3630295"/>
            <a:ext cx="0" cy="44577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1" idx="2"/>
            <a:endCxn id="12" idx="0"/>
          </p:cNvCxnSpPr>
          <p:nvPr/>
        </p:nvCxnSpPr>
        <p:spPr>
          <a:xfrm>
            <a:off x="7552690" y="4381500"/>
            <a:ext cx="0" cy="41846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8452672" y="2057885"/>
            <a:ext cx="441702" cy="410706"/>
            <a:chOff x="3401879" y="2510725"/>
            <a:chExt cx="441702" cy="410706"/>
          </a:xfrm>
        </p:grpSpPr>
        <p:sp>
          <p:nvSpPr>
            <p:cNvPr id="23" name="椭圆 22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箭头连接符 24"/>
          <p:cNvCxnSpPr/>
          <p:nvPr/>
        </p:nvCxnSpPr>
        <p:spPr bwMode="auto">
          <a:xfrm flipV="1">
            <a:off x="8768715" y="2251710"/>
            <a:ext cx="489585" cy="1143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6" name="文本框 25"/>
          <p:cNvSpPr txBox="1"/>
          <p:nvPr/>
        </p:nvSpPr>
        <p:spPr>
          <a:xfrm>
            <a:off x="6791961" y="6276360"/>
            <a:ext cx="13258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⑥依次添加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Screenshot_20200923_093027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8150" y="926465"/>
            <a:ext cx="2444750" cy="5189855"/>
          </a:xfrm>
          <a:prstGeom prst="rect">
            <a:avLst/>
          </a:prstGeom>
        </p:spPr>
      </p:pic>
      <p:pic>
        <p:nvPicPr>
          <p:cNvPr id="17" name="图片 16" descr="Screenshot_20200923_093009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925195"/>
            <a:ext cx="2454275" cy="5190490"/>
          </a:xfrm>
          <a:prstGeom prst="rect">
            <a:avLst/>
          </a:prstGeom>
        </p:spPr>
      </p:pic>
      <p:pic>
        <p:nvPicPr>
          <p:cNvPr id="18" name="图片 17" descr="Screenshot_20200923_093014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925830"/>
            <a:ext cx="2454275" cy="51898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二、自主填报操作</a:t>
            </a:r>
            <a:r>
              <a:rPr lang="en-US" altLang="zh-CN" sz="3200" dirty="0"/>
              <a:t>——</a:t>
            </a:r>
            <a:r>
              <a:rPr lang="zh-CN" altLang="en-US" sz="3200" dirty="0"/>
              <a:t>一户一码</a:t>
            </a:r>
            <a:endParaRPr lang="zh-CN" altLang="en-US" sz="3200" dirty="0"/>
          </a:p>
        </p:txBody>
      </p:sp>
      <p:pic>
        <p:nvPicPr>
          <p:cNvPr id="5" name="图片 4" descr="Screenshot_20200923_092952_com.tencent.m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" y="926465"/>
            <a:ext cx="2448560" cy="5189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5605" y="6276360"/>
            <a:ext cx="26974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⑧填写本户所有成员信息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3" name="图片 12" descr="Screenshot_20200923_093009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925830"/>
            <a:ext cx="2454275" cy="51904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69986" y="6276360"/>
            <a:ext cx="17830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⑨确认填写完成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658986" y="6276360"/>
            <a:ext cx="17830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⑪自主填报完成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244217" y="5629517"/>
            <a:ext cx="441702" cy="410706"/>
            <a:chOff x="3401879" y="2510725"/>
            <a:chExt cx="441702" cy="410706"/>
          </a:xfrm>
        </p:grpSpPr>
        <p:sp>
          <p:nvSpPr>
            <p:cNvPr id="41" name="椭圆 40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3" name="直接箭头连接符 42"/>
          <p:cNvCxnSpPr/>
          <p:nvPr/>
        </p:nvCxnSpPr>
        <p:spPr bwMode="auto">
          <a:xfrm flipV="1">
            <a:off x="2560955" y="5833110"/>
            <a:ext cx="804545" cy="19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14" name="图片 13" descr="Screenshot_20200923_093014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926465"/>
            <a:ext cx="2454275" cy="518985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5108127" y="3798420"/>
            <a:ext cx="441702" cy="410706"/>
            <a:chOff x="3401879" y="2510725"/>
            <a:chExt cx="441702" cy="410706"/>
          </a:xfrm>
        </p:grpSpPr>
        <p:sp>
          <p:nvSpPr>
            <p:cNvPr id="46" name="椭圆 45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 bwMode="auto">
          <a:xfrm flipV="1">
            <a:off x="5424170" y="4000500"/>
            <a:ext cx="817880" cy="31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22" name="组合 21"/>
          <p:cNvGrpSpPr/>
          <p:nvPr/>
        </p:nvGrpSpPr>
        <p:grpSpPr>
          <a:xfrm>
            <a:off x="8133267" y="5536415"/>
            <a:ext cx="441702" cy="410706"/>
            <a:chOff x="3401879" y="2510725"/>
            <a:chExt cx="441702" cy="410706"/>
          </a:xfrm>
        </p:grpSpPr>
        <p:sp>
          <p:nvSpPr>
            <p:cNvPr id="23" name="椭圆 22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箭头连接符 24"/>
          <p:cNvCxnSpPr/>
          <p:nvPr/>
        </p:nvCxnSpPr>
        <p:spPr bwMode="auto">
          <a:xfrm flipV="1">
            <a:off x="8449310" y="5732780"/>
            <a:ext cx="854075" cy="88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6" name="文本框 25"/>
          <p:cNvSpPr txBox="1"/>
          <p:nvPr/>
        </p:nvSpPr>
        <p:spPr>
          <a:xfrm>
            <a:off x="6791961" y="6276360"/>
            <a:ext cx="13258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⑩提交上报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42050" y="1973580"/>
            <a:ext cx="2440940" cy="12477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228080" y="5052060"/>
            <a:ext cx="2454275" cy="48450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三、自主填报操作</a:t>
            </a:r>
            <a:r>
              <a:rPr lang="en-US" altLang="zh-CN" sz="3200" dirty="0"/>
              <a:t>——</a:t>
            </a:r>
            <a:r>
              <a:rPr lang="zh-CN" altLang="en-US" sz="3200" dirty="0"/>
              <a:t>公共二维码</a:t>
            </a:r>
            <a:endParaRPr lang="zh-CN" altLang="en-US" sz="3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" y="984474"/>
            <a:ext cx="2380112" cy="5154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46180" y="6276995"/>
            <a:ext cx="31546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①获取自主填报码、初始密码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7695" y="6242050"/>
            <a:ext cx="2910205" cy="6451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prstClr val="black"/>
                </a:solidFill>
              </a:rPr>
              <a:t>②扫描公共二维码后，输入</a:t>
            </a:r>
            <a:r>
              <a:rPr lang="zh-CN" altLang="en-US" dirty="0">
                <a:solidFill>
                  <a:prstClr val="black"/>
                </a:solidFill>
                <a:sym typeface="+mn-ea"/>
              </a:rPr>
              <a:t>自主填报码、初始密码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400" y="3803650"/>
            <a:ext cx="1994535" cy="5492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Screenshot_20200923_092029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90" y="984250"/>
            <a:ext cx="2420620" cy="5111750"/>
          </a:xfrm>
          <a:prstGeom prst="rect">
            <a:avLst/>
          </a:prstGeom>
        </p:spPr>
      </p:pic>
      <p:pic>
        <p:nvPicPr>
          <p:cNvPr id="7" name="图片 6" descr="FC5B6DC90FEEEECAFD0EBB521A0C87D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395" y="984250"/>
            <a:ext cx="2600325" cy="5201285"/>
          </a:xfrm>
          <a:prstGeom prst="rect">
            <a:avLst/>
          </a:prstGeom>
        </p:spPr>
      </p:pic>
      <p:pic>
        <p:nvPicPr>
          <p:cNvPr id="14" name="图片 13" descr="Screenshot_20200923_092037_com.tencent.m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230" y="984250"/>
            <a:ext cx="2473325" cy="52317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664961" y="6276995"/>
            <a:ext cx="20116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③授权绑定手机号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 flipV="1">
            <a:off x="2527935" y="4058920"/>
            <a:ext cx="820420" cy="158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45" name="组合 44"/>
          <p:cNvGrpSpPr/>
          <p:nvPr/>
        </p:nvGrpSpPr>
        <p:grpSpPr>
          <a:xfrm>
            <a:off x="4584887" y="4783305"/>
            <a:ext cx="441702" cy="410706"/>
            <a:chOff x="3401879" y="2510725"/>
            <a:chExt cx="441702" cy="410706"/>
          </a:xfrm>
        </p:grpSpPr>
        <p:sp>
          <p:nvSpPr>
            <p:cNvPr id="46" name="椭圆 45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 bwMode="auto">
          <a:xfrm flipV="1">
            <a:off x="4901565" y="4979035"/>
            <a:ext cx="1590675" cy="952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2" name="矩形 21"/>
          <p:cNvSpPr/>
          <p:nvPr/>
        </p:nvSpPr>
        <p:spPr>
          <a:xfrm>
            <a:off x="8459470" y="5287010"/>
            <a:ext cx="421640" cy="3067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07410" y="3683635"/>
            <a:ext cx="2390775" cy="9956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637967" y="5690085"/>
            <a:ext cx="441702" cy="410706"/>
            <a:chOff x="3401879" y="2510725"/>
            <a:chExt cx="441702" cy="410706"/>
          </a:xfrm>
        </p:grpSpPr>
        <p:sp>
          <p:nvSpPr>
            <p:cNvPr id="11" name="椭圆 10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箭头连接符 14"/>
          <p:cNvCxnSpPr/>
          <p:nvPr/>
        </p:nvCxnSpPr>
        <p:spPr bwMode="auto">
          <a:xfrm>
            <a:off x="7954645" y="5895340"/>
            <a:ext cx="1361440" cy="38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9" name="文本框 18"/>
          <p:cNvSpPr txBox="1"/>
          <p:nvPr/>
        </p:nvSpPr>
        <p:spPr>
          <a:xfrm>
            <a:off x="9678671" y="6276995"/>
            <a:ext cx="17830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④进入人普页面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ADBB186B5095E0A0F332D6510165E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6710" y="1036320"/>
            <a:ext cx="2600325" cy="52012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四、自主填报操作</a:t>
            </a:r>
            <a:r>
              <a:rPr lang="en-US" altLang="zh-CN" sz="3200" dirty="0"/>
              <a:t>——</a:t>
            </a:r>
            <a:r>
              <a:rPr lang="zh-CN" altLang="en-US" sz="3200" dirty="0"/>
              <a:t>代他人填报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184325" y="6138565"/>
            <a:ext cx="2926080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①一户只能绑定一个手机号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09620" y="6138545"/>
            <a:ext cx="2910205" cy="6451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prstClr val="black"/>
                </a:solidFill>
              </a:rPr>
              <a:t>②若已绑定手机号，可代他人填报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4" name="图片 13" descr="Screenshot_20200923_092037_com.tencent.mm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42120" y="1045210"/>
            <a:ext cx="2473325" cy="52317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255385" y="6138545"/>
            <a:ext cx="2792095" cy="6451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③输入自主填报码和绑定的手机号码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5" name="图片 14" descr="FC5B6DC90FEEEECAFD0EBB521A0C87DC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25495" y="1021080"/>
            <a:ext cx="2600325" cy="5201285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 bwMode="auto">
          <a:xfrm>
            <a:off x="5509260" y="5389245"/>
            <a:ext cx="1732280" cy="571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24" name="图片 23" descr="6E7C7E435D949175A38D0F91A34FDAC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270" y="1021080"/>
            <a:ext cx="2600325" cy="520128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000812" y="5178275"/>
            <a:ext cx="441702" cy="410706"/>
            <a:chOff x="3401879" y="2510725"/>
            <a:chExt cx="441702" cy="410706"/>
          </a:xfrm>
        </p:grpSpPr>
        <p:sp>
          <p:nvSpPr>
            <p:cNvPr id="26" name="椭圆 25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箭头连接符 27"/>
          <p:cNvCxnSpPr/>
          <p:nvPr/>
        </p:nvCxnSpPr>
        <p:spPr bwMode="auto">
          <a:xfrm flipV="1">
            <a:off x="5317490" y="5375275"/>
            <a:ext cx="1033780" cy="825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29" name="组合 28"/>
          <p:cNvGrpSpPr/>
          <p:nvPr/>
        </p:nvGrpSpPr>
        <p:grpSpPr>
          <a:xfrm>
            <a:off x="1626422" y="3611095"/>
            <a:ext cx="441702" cy="410706"/>
            <a:chOff x="3401879" y="2510725"/>
            <a:chExt cx="441702" cy="410706"/>
          </a:xfrm>
        </p:grpSpPr>
        <p:sp>
          <p:nvSpPr>
            <p:cNvPr id="30" name="椭圆 29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" name="直接箭头连接符 31"/>
          <p:cNvCxnSpPr/>
          <p:nvPr/>
        </p:nvCxnSpPr>
        <p:spPr bwMode="auto">
          <a:xfrm>
            <a:off x="1943100" y="3816350"/>
            <a:ext cx="136652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37" name="组合 36"/>
          <p:cNvGrpSpPr/>
          <p:nvPr/>
        </p:nvGrpSpPr>
        <p:grpSpPr>
          <a:xfrm>
            <a:off x="7658287" y="4768065"/>
            <a:ext cx="441702" cy="410706"/>
            <a:chOff x="3401879" y="2510725"/>
            <a:chExt cx="441702" cy="410706"/>
          </a:xfrm>
        </p:grpSpPr>
        <p:sp>
          <p:nvSpPr>
            <p:cNvPr id="38" name="椭圆 37"/>
            <p:cNvSpPr/>
            <p:nvPr/>
          </p:nvSpPr>
          <p:spPr bwMode="auto">
            <a:xfrm>
              <a:off x="3401879" y="2510725"/>
              <a:ext cx="441702" cy="410706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527004" y="2623088"/>
              <a:ext cx="191451" cy="18598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>
                <a:solidFill>
                  <a:srgbClr val="0104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0" name="直接箭头连接符 39"/>
          <p:cNvCxnSpPr/>
          <p:nvPr/>
        </p:nvCxnSpPr>
        <p:spPr bwMode="auto">
          <a:xfrm flipV="1">
            <a:off x="7974965" y="4966335"/>
            <a:ext cx="1405255" cy="69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41" name="矩形 40"/>
          <p:cNvSpPr/>
          <p:nvPr/>
        </p:nvSpPr>
        <p:spPr>
          <a:xfrm>
            <a:off x="6456045" y="3723640"/>
            <a:ext cx="2390775" cy="9956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182735" y="6138545"/>
            <a:ext cx="2792095" cy="3683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</a:rPr>
              <a:t>④进入人普页面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200" dirty="0"/>
              <a:t>五、常见问题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690880" y="1226820"/>
            <a:ext cx="6526530" cy="52622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/>
              <a:t>1</a:t>
            </a:r>
            <a:r>
              <a:rPr lang="zh-CN" altLang="en-US" sz="2400"/>
              <a:t>、如何进行自主填报</a:t>
            </a:r>
            <a:endParaRPr lang="zh-CN" altLang="en-US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/>
              <a:t>普查员入户摸底提供自主填报码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2</a:t>
            </a:r>
            <a:r>
              <a:rPr lang="zh-CN" altLang="en-US" sz="2400"/>
              <a:t>、提示</a:t>
            </a:r>
            <a:r>
              <a:rPr lang="en-US" altLang="zh-CN" sz="2400"/>
              <a:t>“</a:t>
            </a:r>
            <a:r>
              <a:rPr lang="zh-CN" altLang="en-US" sz="2400"/>
              <a:t>本户已有手机号绑定，无法再次绑定</a:t>
            </a:r>
            <a:r>
              <a:rPr lang="en-US" altLang="zh-CN" sz="2400"/>
              <a:t>”</a:t>
            </a:r>
            <a:endParaRPr lang="en-US" altLang="zh-CN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 dirty="0">
                <a:solidFill>
                  <a:prstClr val="black"/>
                </a:solidFill>
                <a:sym typeface="+mn-ea"/>
              </a:rPr>
              <a:t>一户只能绑定一个手机号</a:t>
            </a:r>
            <a:endParaRPr lang="zh-CN" altLang="en-US" sz="2400" dirty="0">
              <a:solidFill>
                <a:prstClr val="black"/>
              </a:solidFill>
              <a:sym typeface="+mn-ea"/>
            </a:endParaRPr>
          </a:p>
          <a:p>
            <a:pPr algn="l"/>
            <a:endParaRPr lang="zh-CN" altLang="en-US" sz="2400" dirty="0">
              <a:solidFill>
                <a:prstClr val="black"/>
              </a:solidFill>
              <a:sym typeface="+mn-ea"/>
            </a:endParaRPr>
          </a:p>
          <a:p>
            <a:pPr algn="l"/>
            <a:r>
              <a:rPr lang="en-US" altLang="zh-CN" sz="2400"/>
              <a:t>3</a:t>
            </a:r>
            <a:r>
              <a:rPr lang="zh-CN" altLang="en-US" sz="2400"/>
              <a:t>、如何联系负责</a:t>
            </a:r>
            <a:r>
              <a:rPr lang="zh-CN" altLang="en-US" sz="2400">
                <a:sym typeface="+mn-ea"/>
              </a:rPr>
              <a:t>本户的</a:t>
            </a:r>
            <a:r>
              <a:rPr lang="zh-CN" altLang="en-US" sz="2400"/>
              <a:t>普查员</a:t>
            </a:r>
            <a:endParaRPr lang="zh-CN" altLang="en-US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/>
              <a:t>自主填报指南上方普查员联系方式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en-US" altLang="zh-CN" sz="2400"/>
              <a:t>4</a:t>
            </a:r>
            <a:r>
              <a:rPr lang="zh-CN" altLang="en-US" sz="2400"/>
              <a:t>、希望普查员上门填报</a:t>
            </a:r>
            <a:endParaRPr lang="zh-CN" altLang="en-US" sz="2400"/>
          </a:p>
          <a:p>
            <a:pPr algn="l"/>
            <a:r>
              <a:rPr lang="en-US" altLang="zh-CN" sz="2400"/>
              <a:t>——</a:t>
            </a:r>
            <a:r>
              <a:rPr lang="zh-CN" altLang="en-US" sz="2400"/>
              <a:t>联系</a:t>
            </a:r>
            <a:r>
              <a:rPr lang="zh-CN" altLang="en-US" sz="2400">
                <a:sym typeface="+mn-ea"/>
              </a:rPr>
              <a:t>负责</a:t>
            </a:r>
            <a:r>
              <a:rPr lang="zh-CN" altLang="en-US" sz="2400">
                <a:sym typeface="+mn-ea"/>
              </a:rPr>
              <a:t>本户的</a:t>
            </a:r>
            <a:r>
              <a:rPr lang="zh-CN" altLang="en-US" sz="2400">
                <a:sym typeface="+mn-ea"/>
              </a:rPr>
              <a:t>普查员</a:t>
            </a:r>
            <a:endParaRPr lang="zh-CN" altLang="en-US" sz="2400">
              <a:sym typeface="+mn-ea"/>
            </a:endParaRPr>
          </a:p>
          <a:p>
            <a:pPr algn="l"/>
            <a:endParaRPr lang="zh-CN" altLang="en-US" sz="2400">
              <a:sym typeface="+mn-ea"/>
            </a:endParaRPr>
          </a:p>
          <a:p>
            <a:pPr algn="l"/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、填报信息有误，如何修改</a:t>
            </a:r>
            <a:endParaRPr lang="zh-CN" altLang="en-US" sz="2400">
              <a:sym typeface="+mn-ea"/>
            </a:endParaRPr>
          </a:p>
          <a:p>
            <a:pPr algn="l"/>
            <a:r>
              <a:rPr lang="en-US" altLang="zh-CN" sz="2400">
                <a:sym typeface="+mn-ea"/>
              </a:rPr>
              <a:t>——</a:t>
            </a:r>
            <a:r>
              <a:rPr lang="zh-CN" altLang="en-US" sz="2400">
                <a:sym typeface="+mn-ea"/>
              </a:rPr>
              <a:t>微信扫描自主填报二维码，</a:t>
            </a:r>
            <a:r>
              <a:rPr lang="zh-CN" altLang="en-US" sz="2400">
                <a:sym typeface="+mn-ea"/>
              </a:rPr>
              <a:t>取消上报后修改</a:t>
            </a:r>
            <a:endParaRPr lang="zh-CN" altLang="en-US" sz="2400"/>
          </a:p>
        </p:txBody>
      </p:sp>
      <p:grpSp>
        <p:nvGrpSpPr>
          <p:cNvPr id="10" name="组合 9"/>
          <p:cNvGrpSpPr/>
          <p:nvPr/>
        </p:nvGrpSpPr>
        <p:grpSpPr>
          <a:xfrm>
            <a:off x="8963025" y="1170940"/>
            <a:ext cx="2477770" cy="5189220"/>
            <a:chOff x="14115" y="1844"/>
            <a:chExt cx="3902" cy="8172"/>
          </a:xfrm>
        </p:grpSpPr>
        <p:pic>
          <p:nvPicPr>
            <p:cNvPr id="3" name="图片 2" descr="Screenshot_20200923_092051_com.tencent.mm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519" t="3821"/>
            <a:stretch>
              <a:fillRect/>
            </a:stretch>
          </p:blipFill>
          <p:spPr>
            <a:xfrm>
              <a:off x="14115" y="1844"/>
              <a:ext cx="3901" cy="817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4115" y="3373"/>
              <a:ext cx="3902" cy="68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 descr="Screenshot_20200923_1404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63025" y="1170940"/>
            <a:ext cx="2481580" cy="518922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8963025" y="5742940"/>
            <a:ext cx="2390775" cy="5168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5840,&quot;width&quot;:9630}"/>
</p:tagLst>
</file>

<file path=ppt/tags/tag2.xml><?xml version="1.0" encoding="utf-8"?>
<p:tagLst xmlns:p="http://schemas.openxmlformats.org/presentationml/2006/main">
  <p:tag name="KSO_WM_UNIT_PLACING_PICTURE_USER_VIEWPORT" val="{&quot;height&quot;:14400,&quot;width&quot;:7200}"/>
</p:tagLst>
</file>

<file path=ppt/tags/tag3.xml><?xml version="1.0" encoding="utf-8"?>
<p:tagLst xmlns:p="http://schemas.openxmlformats.org/presentationml/2006/main">
  <p:tag name="KSO_WM_UNIT_PLACING_PICTURE_USER_VIEWPORT" val="{&quot;height&quot;:8239,&quot;width&quot;:3895}"/>
</p:tagLst>
</file>

<file path=ppt/tags/tag4.xml><?xml version="1.0" encoding="utf-8"?>
<p:tagLst xmlns:p="http://schemas.openxmlformats.org/presentationml/2006/main">
  <p:tag name="KSO_WM_UNIT_PLACING_PICTURE_USER_VIEWPORT" val="{&quot;height&quot;:8191,&quot;width&quot;:4095}"/>
</p:tagLst>
</file>

<file path=ppt/tags/tag5.xml><?xml version="1.0" encoding="utf-8"?>
<p:tagLst xmlns:p="http://schemas.openxmlformats.org/presentationml/2006/main">
  <p:tag name="KSO_WM_UNIT_PLACING_PICTURE_USER_VIEWPORT" val="{&quot;height&quot;:8172,&quot;width&quot;:3901}"/>
</p:tagLst>
</file>

<file path=ppt/tags/tag6.xml><?xml version="1.0" encoding="utf-8"?>
<p:tagLst xmlns:p="http://schemas.openxmlformats.org/presentationml/2006/main">
  <p:tag name="KSO_WM_UNIT_PLACING_PICTURE_USER_VIEWPORT" val="{&quot;height&quot;:8172,&quot;width&quot;:3908}"/>
</p:tagLst>
</file>

<file path=ppt/theme/theme1.xml><?xml version="1.0" encoding="utf-8"?>
<a:theme xmlns:a="http://schemas.openxmlformats.org/drawingml/2006/main" name="1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WPS 演示</Application>
  <PresentationFormat>宽屏</PresentationFormat>
  <Paragraphs>113</Paragraphs>
  <Slides>11</Slides>
  <Notes>113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等线</vt:lpstr>
      <vt:lpstr>1_Office 主题​​</vt:lpstr>
      <vt:lpstr>3_Office 主题​​</vt:lpstr>
      <vt:lpstr>2_Office 主题​​</vt:lpstr>
      <vt:lpstr>第七次全国人口普查 自主填报流程简介 </vt:lpstr>
      <vt:lpstr>PowerPoint 演示文稿</vt:lpstr>
      <vt:lpstr>一、普查对象前期准备</vt:lpstr>
      <vt:lpstr>二、自主填报操作——一户一码</vt:lpstr>
      <vt:lpstr>二、自主填报操作——一户一码</vt:lpstr>
      <vt:lpstr>二、自主填报操作——一户一码</vt:lpstr>
      <vt:lpstr>三、自主填报操作——公共二维码</vt:lpstr>
      <vt:lpstr>四、自主填报操作——代他人填报</vt:lpstr>
      <vt:lpstr>五、常见问题</vt:lpstr>
      <vt:lpstr>五、常见问题</vt:lpstr>
      <vt:lpstr>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Dell</cp:lastModifiedBy>
  <cp:revision>49</cp:revision>
  <dcterms:created xsi:type="dcterms:W3CDTF">2020-08-02T15:29:00Z</dcterms:created>
  <dcterms:modified xsi:type="dcterms:W3CDTF">2020-09-28T02:52:35Z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